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4"/>
  </p:notesMasterIdLst>
  <p:sldIdLst>
    <p:sldId id="256" r:id="rId2"/>
    <p:sldId id="265" r:id="rId3"/>
    <p:sldId id="267" r:id="rId4"/>
    <p:sldId id="260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FF0000"/>
    <a:srgbClr val="0066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61" autoAdjust="0"/>
  </p:normalViewPr>
  <p:slideViewPr>
    <p:cSldViewPr>
      <p:cViewPr varScale="1">
        <p:scale>
          <a:sx n="99" d="100"/>
          <a:sy n="99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16807-278F-4878-B9A3-511ABFFC00F3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42B67-2D71-4B76-B0C3-29A21EB761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213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1200" b="1" dirty="0" smtClean="0">
                <a:solidFill>
                  <a:srgbClr val="CC0000"/>
                </a:solidFill>
              </a:rPr>
              <a:t>1. Не часы, а тикает (сердце)</a:t>
            </a:r>
            <a:r>
              <a:rPr lang="ru-RU" altLang="ru-RU" sz="1200" b="1" dirty="0" smtClean="0"/>
              <a:t>             </a:t>
            </a:r>
            <a:endParaRPr lang="ru-RU" altLang="ru-RU" sz="1200" b="1" dirty="0" smtClean="0">
              <a:solidFill>
                <a:srgbClr val="0000CC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200" b="1" dirty="0" smtClean="0">
                <a:solidFill>
                  <a:srgbClr val="0000CC"/>
                </a:solidFill>
              </a:rPr>
              <a:t>2. </a:t>
            </a:r>
            <a:r>
              <a:rPr lang="ru-RU" altLang="ru-RU" sz="1200" b="1" dirty="0" smtClean="0">
                <a:solidFill>
                  <a:srgbClr val="9900CC"/>
                </a:solidFill>
              </a:rPr>
              <a:t>Поезд, развозящий по телу питательные вещества</a:t>
            </a:r>
            <a:r>
              <a:rPr lang="ru-RU" altLang="ru-RU" sz="1200" b="1" dirty="0" smtClean="0"/>
              <a:t>  (кровь)    </a:t>
            </a:r>
            <a:endParaRPr lang="ru-RU" altLang="ru-RU" sz="1200" b="1" dirty="0" smtClean="0">
              <a:solidFill>
                <a:srgbClr val="0000CC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200" b="1" dirty="0" smtClean="0">
                <a:solidFill>
                  <a:srgbClr val="0000CC"/>
                </a:solidFill>
              </a:rPr>
              <a:t>3. </a:t>
            </a:r>
            <a:r>
              <a:rPr lang="ru-RU" altLang="ru-RU" sz="1200" b="1" dirty="0" smtClean="0">
                <a:solidFill>
                  <a:srgbClr val="006600"/>
                </a:solidFill>
              </a:rPr>
              <a:t>Когда сытый, он молчит,</a:t>
            </a:r>
            <a:r>
              <a:rPr lang="ru-RU" altLang="ru-RU" sz="1200" b="1" baseline="0" dirty="0" smtClean="0">
                <a:solidFill>
                  <a:srgbClr val="006600"/>
                </a:solidFill>
              </a:rPr>
              <a:t> </a:t>
            </a:r>
            <a:r>
              <a:rPr lang="ru-RU" altLang="ru-RU" sz="1200" b="1" dirty="0" smtClean="0">
                <a:solidFill>
                  <a:srgbClr val="006600"/>
                </a:solidFill>
              </a:rPr>
              <a:t>Когда голоден – урчит</a:t>
            </a:r>
            <a:r>
              <a:rPr lang="ru-RU" altLang="ru-RU" sz="1200" b="1" baseline="0" dirty="0" smtClean="0">
                <a:solidFill>
                  <a:srgbClr val="006600"/>
                </a:solidFill>
              </a:rPr>
              <a:t> (желудок)</a:t>
            </a:r>
            <a:r>
              <a:rPr lang="ru-RU" altLang="ru-RU" sz="1200" b="1" dirty="0" smtClean="0"/>
              <a:t> </a:t>
            </a:r>
            <a:endParaRPr lang="ru-RU" altLang="ru-RU" sz="1200" b="1" dirty="0" smtClean="0">
              <a:solidFill>
                <a:srgbClr val="0000CC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200" b="1" dirty="0" smtClean="0">
                <a:solidFill>
                  <a:srgbClr val="0000CC"/>
                </a:solidFill>
              </a:rPr>
              <a:t>4.</a:t>
            </a:r>
            <a:r>
              <a:rPr lang="ru-RU" altLang="ru-RU" sz="1200" b="1" baseline="0" dirty="0" smtClean="0">
                <a:solidFill>
                  <a:srgbClr val="0000CC"/>
                </a:solidFill>
              </a:rPr>
              <a:t> </a:t>
            </a:r>
            <a:r>
              <a:rPr lang="ru-RU" altLang="ru-RU" sz="1200" b="1" dirty="0" smtClean="0">
                <a:solidFill>
                  <a:srgbClr val="FF6600"/>
                </a:solidFill>
              </a:rPr>
              <a:t>Орган зрения (глаз)</a:t>
            </a:r>
            <a:r>
              <a:rPr lang="ru-RU" altLang="ru-RU" sz="1200" b="1" dirty="0" smtClean="0"/>
              <a:t>                       </a:t>
            </a:r>
          </a:p>
          <a:p>
            <a:pPr eaLnBrk="1" hangingPunct="1">
              <a:buFontTx/>
              <a:buNone/>
            </a:pPr>
            <a:r>
              <a:rPr lang="ru-RU" altLang="ru-RU" sz="1200" b="1" dirty="0" smtClean="0"/>
              <a:t>5. </a:t>
            </a:r>
            <a:r>
              <a:rPr lang="ru-RU" altLang="ru-RU" sz="1200" b="1" dirty="0" smtClean="0">
                <a:solidFill>
                  <a:srgbClr val="6600CC"/>
                </a:solidFill>
              </a:rPr>
              <a:t>Органы дыхания</a:t>
            </a:r>
            <a:r>
              <a:rPr lang="ru-RU" altLang="ru-RU" sz="1200" b="1" baseline="0" dirty="0" smtClean="0">
                <a:solidFill>
                  <a:srgbClr val="6600CC"/>
                </a:solidFill>
              </a:rPr>
              <a:t> (легкие)</a:t>
            </a:r>
            <a:r>
              <a:rPr lang="ru-RU" altLang="ru-RU" sz="1200" b="1" dirty="0" smtClean="0"/>
              <a:t>                </a:t>
            </a:r>
            <a:endParaRPr lang="ru-RU" altLang="ru-RU" sz="1200" b="1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200" b="1" dirty="0" smtClean="0">
                <a:solidFill>
                  <a:srgbClr val="FF0000"/>
                </a:solidFill>
              </a:rPr>
              <a:t>6. </a:t>
            </a:r>
            <a:r>
              <a:rPr lang="ru-RU" altLang="ru-RU" sz="1200" b="1" dirty="0" smtClean="0">
                <a:solidFill>
                  <a:srgbClr val="FF0066"/>
                </a:solidFill>
              </a:rPr>
              <a:t>И говорит, и кушает</a:t>
            </a:r>
            <a:r>
              <a:rPr lang="ru-RU" altLang="ru-RU" sz="1200" b="1" baseline="0" dirty="0" smtClean="0">
                <a:solidFill>
                  <a:srgbClr val="FF0066"/>
                </a:solidFill>
              </a:rPr>
              <a:t> (рот)</a:t>
            </a:r>
            <a:r>
              <a:rPr lang="ru-RU" altLang="ru-RU" sz="1200" b="1" dirty="0" smtClean="0"/>
              <a:t>    </a:t>
            </a:r>
          </a:p>
          <a:p>
            <a:pPr eaLnBrk="1" hangingPunct="1">
              <a:buFontTx/>
              <a:buNone/>
            </a:pPr>
            <a:r>
              <a:rPr lang="ru-RU" altLang="ru-RU" sz="1200" b="1" dirty="0" smtClean="0"/>
              <a:t>7. Тема урока     </a:t>
            </a:r>
            <a:endParaRPr lang="ru-RU" altLang="ru-RU" sz="1200" b="1" dirty="0" smtClean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42B67-2D71-4B76-B0C3-29A21EB7617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D07D8697-9212-4E73-99EB-8CFD36F6444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A71DA-C8E4-49BF-9DC6-9727AA702D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9271590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69EC5-DBE7-4714-A197-7B646C5819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893013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39750-13F1-4073-8292-05D566B1B3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449690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6C292-F5A2-4C80-8076-576A25D30B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244126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9A5F6-449F-41D6-9030-E3C522A4EB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2913234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3F1F4-CA8F-4414-B923-9E9C61840C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5837833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4925F-0B74-4595-9544-A5DD0F0C94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519899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4FF3E-BC1E-4A8F-8136-C4D7D3E318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693311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405D4-1036-4FBB-A228-5FC74372CC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4761691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12139-0C22-4EA2-A8DF-994DADDA2D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8672490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59D89B37-16EE-4CAB-9E81-0D1E8CB6B908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35847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2400">
                <a:latin typeface="Times New Roman" pitchFamily="18" charset="0"/>
              </a:endParaRPr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chool195k4@mail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813" y="620713"/>
            <a:ext cx="6019800" cy="990600"/>
          </a:xfrm>
        </p:spPr>
        <p:txBody>
          <a:bodyPr/>
          <a:lstStyle/>
          <a:p>
            <a:r>
              <a:rPr lang="ru-RU" altLang="ru-RU" sz="3700" b="1" u="sng" dirty="0">
                <a:solidFill>
                  <a:schemeClr val="tx1"/>
                </a:solidFill>
                <a:latin typeface="Bookman Old Style" pitchFamily="18" charset="0"/>
              </a:rPr>
              <a:t>Раздел</a:t>
            </a:r>
            <a:br>
              <a:rPr lang="ru-RU" altLang="ru-RU" sz="3700" b="1" u="sng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altLang="ru-RU" sz="3700" b="1" dirty="0">
                <a:solidFill>
                  <a:srgbClr val="003399"/>
                </a:solidFill>
                <a:latin typeface="Bookman Old Style" pitchFamily="18" charset="0"/>
              </a:rPr>
              <a:t>Мы и наше здоровье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3284984"/>
            <a:ext cx="5367338" cy="2376487"/>
          </a:xfrm>
        </p:spPr>
        <p:txBody>
          <a:bodyPr/>
          <a:lstStyle/>
          <a:p>
            <a:r>
              <a:rPr lang="ru-RU" altLang="ru-RU" sz="4400" b="1" dirty="0">
                <a:solidFill>
                  <a:schemeClr val="folHlink"/>
                </a:solidFill>
                <a:latin typeface="Bookman Old Style" pitchFamily="18" charset="0"/>
              </a:rPr>
              <a:t>Тема </a:t>
            </a:r>
          </a:p>
          <a:p>
            <a:r>
              <a:rPr lang="ru-RU" altLang="ru-RU" sz="4400" b="1" dirty="0">
                <a:solidFill>
                  <a:srgbClr val="002060"/>
                </a:solidFill>
                <a:latin typeface="Bookman Old Style" pitchFamily="18" charset="0"/>
              </a:rPr>
              <a:t>«Опора тела </a:t>
            </a:r>
          </a:p>
          <a:p>
            <a:r>
              <a:rPr lang="ru-RU" altLang="ru-RU" sz="4400" b="1" dirty="0">
                <a:solidFill>
                  <a:srgbClr val="002060"/>
                </a:solidFill>
                <a:latin typeface="Bookman Old Style" pitchFamily="18" charset="0"/>
              </a:rPr>
              <a:t>и движение»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619250" y="6003925"/>
            <a:ext cx="64801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>
                <a:latin typeface="Bookman Old Style" pitchFamily="18" charset="0"/>
              </a:rPr>
              <a:t>3 </a:t>
            </a:r>
            <a:r>
              <a:rPr lang="ru-RU" altLang="ru-RU" sz="2000" b="1" dirty="0" smtClean="0">
                <a:latin typeface="Bookman Old Style" pitchFamily="18" charset="0"/>
              </a:rPr>
              <a:t>Ж класс </a:t>
            </a:r>
            <a:endParaRPr lang="ru-RU" altLang="ru-RU" sz="2000" b="1" dirty="0">
              <a:latin typeface="Bookman Old Styl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000" b="1" dirty="0">
                <a:latin typeface="Bookman Old Style" pitchFamily="18" charset="0"/>
              </a:rPr>
              <a:t>2 четверть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61048"/>
            <a:ext cx="1172702" cy="136815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Таймер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20140" y="1667603"/>
            <a:ext cx="85689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400" dirty="0" smtClean="0">
                <a:solidFill>
                  <a:srgbClr val="0070C0"/>
                </a:solidFill>
                <a:latin typeface="Bookman Old Style" pitchFamily="18" charset="0"/>
              </a:rPr>
              <a:t>4. Презентация проектов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568931"/>
            <a:ext cx="508632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67674"/>
      </p:ext>
    </p:extLst>
  </p:cSld>
  <p:clrMapOvr>
    <a:masterClrMapping/>
  </p:clrMapOvr>
  <p:transition advTm="900000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Итоги работы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600" y="1844824"/>
            <a:ext cx="4352381" cy="423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87508"/>
      </p:ext>
    </p:extLst>
  </p:cSld>
  <p:clrMapOvr>
    <a:masterClrMapping/>
  </p:clrMapOvr>
  <p:transition advTm="300000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483768" y="260648"/>
            <a:ext cx="4495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70C0"/>
                </a:solidFill>
                <a:latin typeface="Bookman Old Style" pitchFamily="18" charset="0"/>
              </a:rPr>
              <a:t>Презентацию подготовила учитель начальных классов </a:t>
            </a:r>
            <a:r>
              <a:rPr lang="ru-RU" altLang="ru-RU" b="1" dirty="0" smtClean="0">
                <a:solidFill>
                  <a:srgbClr val="0070C0"/>
                </a:solidFill>
                <a:latin typeface="Bookman Old Style" pitchFamily="18" charset="0"/>
              </a:rPr>
              <a:t>МБОШ СОШ № 195 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latin typeface="Bookman Old Style" pitchFamily="18" charset="0"/>
              </a:rPr>
              <a:t>г. Новосибирска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latin typeface="Bookman Old Style" pitchFamily="18" charset="0"/>
              </a:rPr>
              <a:t>Братухина Евгения Викторовна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latin typeface="Bookman Old Style" pitchFamily="18" charset="0"/>
              </a:rPr>
              <a:t>Почта для связи: </a:t>
            </a:r>
            <a:r>
              <a:rPr lang="en-US" altLang="ru-RU" b="1" dirty="0" smtClean="0">
                <a:latin typeface="Bookman Old Style" pitchFamily="18" charset="0"/>
                <a:hlinkClick r:id="rId2"/>
              </a:rPr>
              <a:t>school195k4@mail.ru</a:t>
            </a:r>
            <a:endParaRPr lang="ru-RU" altLang="ru-RU" b="1" dirty="0">
              <a:latin typeface="Bookman Old Style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52417" y="5949280"/>
            <a:ext cx="449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70C0"/>
                </a:solidFill>
                <a:latin typeface="Bookman Old Style" pitchFamily="18" charset="0"/>
              </a:rPr>
              <a:t>2017г.</a:t>
            </a:r>
            <a:endParaRPr lang="ru-RU" alt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475656" y="2092174"/>
            <a:ext cx="648072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Рано утром просыпайся, 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Себе, людям улыбайся,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Ты зарядкой занимайся,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Обливайся, вытирайся,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Всегда правильно питайся,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Аккуратно одевайся,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Bookman Old Style" pitchFamily="18" charset="0"/>
              </a:rPr>
              <a:t>В школу смело отправляйся</a:t>
            </a:r>
            <a:r>
              <a:rPr lang="ru-RU" alt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!</a:t>
            </a:r>
            <a:endParaRPr lang="ru-RU" altLang="ru-RU" sz="24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4096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3" b="4620"/>
          <a:stretch/>
        </p:blipFill>
        <p:spPr bwMode="auto">
          <a:xfrm>
            <a:off x="1835695" y="188640"/>
            <a:ext cx="5172655" cy="1584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50" name="Group 42"/>
          <p:cNvGrpSpPr>
            <a:grpSpLocks/>
          </p:cNvGrpSpPr>
          <p:nvPr/>
        </p:nvGrpSpPr>
        <p:grpSpPr bwMode="auto">
          <a:xfrm>
            <a:off x="1116013" y="1989138"/>
            <a:ext cx="3025775" cy="3455987"/>
            <a:chOff x="2154" y="1253"/>
            <a:chExt cx="1906" cy="2177"/>
          </a:xfrm>
        </p:grpSpPr>
        <p:sp>
          <p:nvSpPr>
            <p:cNvPr id="43012" name="Rectangle 4"/>
            <p:cNvSpPr>
              <a:spLocks noChangeArrowheads="1"/>
            </p:cNvSpPr>
            <p:nvPr/>
          </p:nvSpPr>
          <p:spPr bwMode="auto">
            <a:xfrm>
              <a:off x="3424" y="2886"/>
              <a:ext cx="31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3046" name="Group 38"/>
            <p:cNvGrpSpPr>
              <a:grpSpLocks/>
            </p:cNvGrpSpPr>
            <p:nvPr/>
          </p:nvGrpSpPr>
          <p:grpSpPr bwMode="auto">
            <a:xfrm>
              <a:off x="2154" y="1253"/>
              <a:ext cx="1906" cy="2177"/>
              <a:chOff x="2154" y="1253"/>
              <a:chExt cx="1906" cy="2177"/>
            </a:xfrm>
          </p:grpSpPr>
          <p:grpSp>
            <p:nvGrpSpPr>
              <p:cNvPr id="43043" name="Group 35"/>
              <p:cNvGrpSpPr>
                <a:grpSpLocks/>
              </p:cNvGrpSpPr>
              <p:nvPr/>
            </p:nvGrpSpPr>
            <p:grpSpPr bwMode="auto">
              <a:xfrm>
                <a:off x="2154" y="1253"/>
                <a:ext cx="1906" cy="2177"/>
                <a:chOff x="2154" y="1253"/>
                <a:chExt cx="1906" cy="2177"/>
              </a:xfrm>
            </p:grpSpPr>
            <p:grpSp>
              <p:nvGrpSpPr>
                <p:cNvPr id="43037" name="Group 29"/>
                <p:cNvGrpSpPr>
                  <a:grpSpLocks/>
                </p:cNvGrpSpPr>
                <p:nvPr/>
              </p:nvGrpSpPr>
              <p:grpSpPr bwMode="auto">
                <a:xfrm>
                  <a:off x="2154" y="1253"/>
                  <a:ext cx="1906" cy="2177"/>
                  <a:chOff x="2154" y="1253"/>
                  <a:chExt cx="1906" cy="2177"/>
                </a:xfrm>
              </p:grpSpPr>
              <p:grpSp>
                <p:nvGrpSpPr>
                  <p:cNvPr id="43032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2154" y="1253"/>
                    <a:ext cx="1906" cy="2177"/>
                    <a:chOff x="2154" y="1253"/>
                    <a:chExt cx="1906" cy="2177"/>
                  </a:xfrm>
                </p:grpSpPr>
                <p:grpSp>
                  <p:nvGrpSpPr>
                    <p:cNvPr id="43026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4" y="1253"/>
                      <a:ext cx="1906" cy="816"/>
                      <a:chOff x="2154" y="1253"/>
                      <a:chExt cx="1906" cy="816"/>
                    </a:xfrm>
                  </p:grpSpPr>
                  <p:grpSp>
                    <p:nvGrpSpPr>
                      <p:cNvPr id="43024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54" y="1525"/>
                        <a:ext cx="1906" cy="544"/>
                        <a:chOff x="2154" y="1525"/>
                        <a:chExt cx="1906" cy="544"/>
                      </a:xfrm>
                    </p:grpSpPr>
                    <p:grpSp>
                      <p:nvGrpSpPr>
                        <p:cNvPr id="43019" name="Group 1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4" y="1797"/>
                          <a:ext cx="1906" cy="272"/>
                          <a:chOff x="2154" y="1797"/>
                          <a:chExt cx="1906" cy="272"/>
                        </a:xfrm>
                      </p:grpSpPr>
                      <p:sp>
                        <p:nvSpPr>
                          <p:cNvPr id="43013" name="Rectangle 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4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3014" name="Rectangle 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472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3015" name="Rectangle 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789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3016" name="Rectangle 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107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3017" name="Rectangle 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424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3018" name="Rectangle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742" y="1797"/>
                            <a:ext cx="318" cy="27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43020" name="Rectangle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89" y="1525"/>
                          <a:ext cx="318" cy="27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3021" name="Rectangle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07" y="1525"/>
                          <a:ext cx="318" cy="27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3022" name="Rectangle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24" y="1525"/>
                          <a:ext cx="318" cy="27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3023" name="Rectangle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742" y="1525"/>
                          <a:ext cx="318" cy="27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43025" name="Rectangle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42" y="1253"/>
                        <a:ext cx="318" cy="2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43027" name="Rectangle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3158"/>
                      <a:ext cx="318" cy="2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028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2886"/>
                      <a:ext cx="318" cy="2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029" name="Rectangle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2614"/>
                      <a:ext cx="318" cy="2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030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2341"/>
                      <a:ext cx="318" cy="2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031" name="Rectangle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4" y="2069"/>
                      <a:ext cx="318" cy="2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4303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2886"/>
                    <a:ext cx="318" cy="27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303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2614"/>
                    <a:ext cx="318" cy="27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3035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2341"/>
                    <a:ext cx="318" cy="27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3036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2069"/>
                    <a:ext cx="318" cy="272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43038" name="Rectangle 30"/>
                <p:cNvSpPr>
                  <a:spLocks noChangeArrowheads="1"/>
                </p:cNvSpPr>
                <p:nvPr/>
              </p:nvSpPr>
              <p:spPr bwMode="auto">
                <a:xfrm>
                  <a:off x="2789" y="3158"/>
                  <a:ext cx="318" cy="27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039" name="Rectangle 31"/>
                <p:cNvSpPr>
                  <a:spLocks noChangeArrowheads="1"/>
                </p:cNvSpPr>
                <p:nvPr/>
              </p:nvSpPr>
              <p:spPr bwMode="auto">
                <a:xfrm>
                  <a:off x="2789" y="2886"/>
                  <a:ext cx="318" cy="27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040" name="Rectangle 32"/>
                <p:cNvSpPr>
                  <a:spLocks noChangeArrowheads="1"/>
                </p:cNvSpPr>
                <p:nvPr/>
              </p:nvSpPr>
              <p:spPr bwMode="auto">
                <a:xfrm>
                  <a:off x="2789" y="2614"/>
                  <a:ext cx="318" cy="27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041" name="Rectangle 33"/>
                <p:cNvSpPr>
                  <a:spLocks noChangeArrowheads="1"/>
                </p:cNvSpPr>
                <p:nvPr/>
              </p:nvSpPr>
              <p:spPr bwMode="auto">
                <a:xfrm>
                  <a:off x="2789" y="2341"/>
                  <a:ext cx="318" cy="27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042" name="Rectangle 34"/>
                <p:cNvSpPr>
                  <a:spLocks noChangeArrowheads="1"/>
                </p:cNvSpPr>
                <p:nvPr/>
              </p:nvSpPr>
              <p:spPr bwMode="auto">
                <a:xfrm>
                  <a:off x="2789" y="2069"/>
                  <a:ext cx="318" cy="27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3044" name="Rectangle 36"/>
              <p:cNvSpPr>
                <a:spLocks noChangeArrowheads="1"/>
              </p:cNvSpPr>
              <p:nvPr/>
            </p:nvSpPr>
            <p:spPr bwMode="auto">
              <a:xfrm>
                <a:off x="3107" y="2341"/>
                <a:ext cx="318" cy="27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045" name="Rectangle 37"/>
              <p:cNvSpPr>
                <a:spLocks noChangeArrowheads="1"/>
              </p:cNvSpPr>
              <p:nvPr/>
            </p:nvSpPr>
            <p:spPr bwMode="auto">
              <a:xfrm>
                <a:off x="3107" y="2069"/>
                <a:ext cx="318" cy="27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3047" name="Rectangle 39"/>
            <p:cNvSpPr>
              <a:spLocks noChangeArrowheads="1"/>
            </p:cNvSpPr>
            <p:nvPr/>
          </p:nvSpPr>
          <p:spPr bwMode="auto">
            <a:xfrm>
              <a:off x="3424" y="2614"/>
              <a:ext cx="31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48" name="Rectangle 40"/>
            <p:cNvSpPr>
              <a:spLocks noChangeArrowheads="1"/>
            </p:cNvSpPr>
            <p:nvPr/>
          </p:nvSpPr>
          <p:spPr bwMode="auto">
            <a:xfrm>
              <a:off x="3424" y="2341"/>
              <a:ext cx="31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49" name="Rectangle 41"/>
            <p:cNvSpPr>
              <a:spLocks noChangeArrowheads="1"/>
            </p:cNvSpPr>
            <p:nvPr/>
          </p:nvSpPr>
          <p:spPr bwMode="auto">
            <a:xfrm>
              <a:off x="3424" y="2069"/>
              <a:ext cx="318" cy="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3055" name="Group 47"/>
          <p:cNvGrpSpPr>
            <a:grpSpLocks/>
          </p:cNvGrpSpPr>
          <p:nvPr/>
        </p:nvGrpSpPr>
        <p:grpSpPr bwMode="auto">
          <a:xfrm>
            <a:off x="1116013" y="2852738"/>
            <a:ext cx="3025775" cy="431800"/>
            <a:chOff x="1927" y="1797"/>
            <a:chExt cx="1906" cy="272"/>
          </a:xfrm>
        </p:grpSpPr>
        <p:sp>
          <p:nvSpPr>
            <p:cNvPr id="43051" name="Line 43"/>
            <p:cNvSpPr>
              <a:spLocks noChangeShapeType="1"/>
            </p:cNvSpPr>
            <p:nvPr/>
          </p:nvSpPr>
          <p:spPr bwMode="auto">
            <a:xfrm>
              <a:off x="1927" y="1797"/>
              <a:ext cx="1906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052" name="Line 44"/>
            <p:cNvSpPr>
              <a:spLocks noChangeShapeType="1"/>
            </p:cNvSpPr>
            <p:nvPr/>
          </p:nvSpPr>
          <p:spPr bwMode="auto">
            <a:xfrm>
              <a:off x="1927" y="2069"/>
              <a:ext cx="1906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053" name="Line 45"/>
            <p:cNvSpPr>
              <a:spLocks noChangeShapeType="1"/>
            </p:cNvSpPr>
            <p:nvPr/>
          </p:nvSpPr>
          <p:spPr bwMode="auto">
            <a:xfrm>
              <a:off x="1927" y="1797"/>
              <a:ext cx="0" cy="272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054" name="Line 46"/>
            <p:cNvSpPr>
              <a:spLocks noChangeShapeType="1"/>
            </p:cNvSpPr>
            <p:nvPr/>
          </p:nvSpPr>
          <p:spPr bwMode="auto">
            <a:xfrm>
              <a:off x="3833" y="1797"/>
              <a:ext cx="0" cy="272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056" name="Text Box 48"/>
          <p:cNvSpPr txBox="1">
            <a:spLocks noChangeArrowheads="1"/>
          </p:cNvSpPr>
          <p:nvPr/>
        </p:nvSpPr>
        <p:spPr bwMode="auto">
          <a:xfrm>
            <a:off x="1187450" y="24923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1</a:t>
            </a:r>
          </a:p>
        </p:txBody>
      </p:sp>
      <p:sp>
        <p:nvSpPr>
          <p:cNvPr id="43057" name="Text Box 49"/>
          <p:cNvSpPr txBox="1">
            <a:spLocks noChangeArrowheads="1"/>
          </p:cNvSpPr>
          <p:nvPr/>
        </p:nvSpPr>
        <p:spPr bwMode="auto">
          <a:xfrm>
            <a:off x="1619250" y="24923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2</a:t>
            </a:r>
          </a:p>
        </p:txBody>
      </p:sp>
      <p:sp>
        <p:nvSpPr>
          <p:cNvPr id="43058" name="Text Box 50"/>
          <p:cNvSpPr txBox="1">
            <a:spLocks noChangeArrowheads="1"/>
          </p:cNvSpPr>
          <p:nvPr/>
        </p:nvSpPr>
        <p:spPr bwMode="auto">
          <a:xfrm>
            <a:off x="2124075" y="20605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3</a:t>
            </a:r>
          </a:p>
        </p:txBody>
      </p:sp>
      <p:sp>
        <p:nvSpPr>
          <p:cNvPr id="43059" name="Text Box 51"/>
          <p:cNvSpPr txBox="1">
            <a:spLocks noChangeArrowheads="1"/>
          </p:cNvSpPr>
          <p:nvPr/>
        </p:nvSpPr>
        <p:spPr bwMode="auto">
          <a:xfrm>
            <a:off x="2627313" y="20605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4</a:t>
            </a:r>
          </a:p>
        </p:txBody>
      </p:sp>
      <p:sp>
        <p:nvSpPr>
          <p:cNvPr id="43060" name="Text Box 52"/>
          <p:cNvSpPr txBox="1">
            <a:spLocks noChangeArrowheads="1"/>
          </p:cNvSpPr>
          <p:nvPr/>
        </p:nvSpPr>
        <p:spPr bwMode="auto">
          <a:xfrm>
            <a:off x="3132138" y="20605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5</a:t>
            </a:r>
          </a:p>
        </p:txBody>
      </p:sp>
      <p:sp>
        <p:nvSpPr>
          <p:cNvPr id="43061" name="Text Box 53"/>
          <p:cNvSpPr txBox="1">
            <a:spLocks noChangeArrowheads="1"/>
          </p:cNvSpPr>
          <p:nvPr/>
        </p:nvSpPr>
        <p:spPr bwMode="auto">
          <a:xfrm>
            <a:off x="3708400" y="1700213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chemeClr val="folHlink"/>
                </a:solidFill>
              </a:rPr>
              <a:t>6</a:t>
            </a:r>
          </a:p>
        </p:txBody>
      </p:sp>
      <p:sp>
        <p:nvSpPr>
          <p:cNvPr id="43062" name="Text Box 54"/>
          <p:cNvSpPr txBox="1">
            <a:spLocks noChangeArrowheads="1"/>
          </p:cNvSpPr>
          <p:nvPr/>
        </p:nvSpPr>
        <p:spPr bwMode="auto">
          <a:xfrm>
            <a:off x="1116013" y="2924175"/>
            <a:ext cx="504825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С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Е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Р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Д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Ц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Е</a:t>
            </a:r>
          </a:p>
        </p:txBody>
      </p:sp>
      <p:sp>
        <p:nvSpPr>
          <p:cNvPr id="43063" name="Text Box 55"/>
          <p:cNvSpPr txBox="1">
            <a:spLocks noChangeArrowheads="1"/>
          </p:cNvSpPr>
          <p:nvPr/>
        </p:nvSpPr>
        <p:spPr bwMode="auto">
          <a:xfrm>
            <a:off x="1619250" y="2924175"/>
            <a:ext cx="504825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К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Р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О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В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Ь</a:t>
            </a:r>
          </a:p>
        </p:txBody>
      </p:sp>
      <p:sp>
        <p:nvSpPr>
          <p:cNvPr id="43064" name="Text Box 56"/>
          <p:cNvSpPr txBox="1">
            <a:spLocks noChangeArrowheads="1"/>
          </p:cNvSpPr>
          <p:nvPr/>
        </p:nvSpPr>
        <p:spPr bwMode="auto">
          <a:xfrm>
            <a:off x="2124075" y="2492375"/>
            <a:ext cx="504825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Ж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Е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Л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У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Д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О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К</a:t>
            </a:r>
          </a:p>
        </p:txBody>
      </p:sp>
      <p:sp>
        <p:nvSpPr>
          <p:cNvPr id="43065" name="Text Box 57"/>
          <p:cNvSpPr txBox="1">
            <a:spLocks noChangeArrowheads="1"/>
          </p:cNvSpPr>
          <p:nvPr/>
        </p:nvSpPr>
        <p:spPr bwMode="auto">
          <a:xfrm>
            <a:off x="2627313" y="2492375"/>
            <a:ext cx="504825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Г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Л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А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З</a:t>
            </a:r>
          </a:p>
        </p:txBody>
      </p:sp>
      <p:sp>
        <p:nvSpPr>
          <p:cNvPr id="43066" name="Text Box 58"/>
          <p:cNvSpPr txBox="1">
            <a:spLocks noChangeArrowheads="1"/>
          </p:cNvSpPr>
          <p:nvPr/>
        </p:nvSpPr>
        <p:spPr bwMode="auto">
          <a:xfrm>
            <a:off x="3132138" y="2492375"/>
            <a:ext cx="504825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Л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Е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Г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К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И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Е</a:t>
            </a:r>
          </a:p>
        </p:txBody>
      </p:sp>
      <p:sp>
        <p:nvSpPr>
          <p:cNvPr id="43067" name="Text Box 59"/>
          <p:cNvSpPr txBox="1">
            <a:spLocks noChangeArrowheads="1"/>
          </p:cNvSpPr>
          <p:nvPr/>
        </p:nvSpPr>
        <p:spPr bwMode="auto">
          <a:xfrm>
            <a:off x="3708400" y="2060575"/>
            <a:ext cx="504825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Р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О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latin typeface="Bookman Old Style" pitchFamily="18" charset="0"/>
              </a:rPr>
              <a:t>Т</a:t>
            </a:r>
          </a:p>
        </p:txBody>
      </p:sp>
      <p:sp>
        <p:nvSpPr>
          <p:cNvPr id="43071" name="Text Box 63"/>
          <p:cNvSpPr txBox="1">
            <a:spLocks noChangeArrowheads="1"/>
          </p:cNvSpPr>
          <p:nvPr/>
        </p:nvSpPr>
        <p:spPr bwMode="auto">
          <a:xfrm>
            <a:off x="1116013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>
                <a:solidFill>
                  <a:schemeClr val="folHlink"/>
                </a:solidFill>
                <a:latin typeface="Bookman Old Style" pitchFamily="18" charset="0"/>
              </a:rPr>
              <a:t>Кроссворд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22" y="2331042"/>
            <a:ext cx="3114083" cy="311408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3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3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3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3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62" grpId="0"/>
      <p:bldP spid="43063" grpId="0"/>
      <p:bldP spid="43064" grpId="0"/>
      <p:bldP spid="43065" grpId="0"/>
      <p:bldP spid="43066" grpId="0"/>
      <p:bldP spid="430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t="7651" r="10502" b="6688"/>
          <a:stretch/>
        </p:blipFill>
        <p:spPr bwMode="auto">
          <a:xfrm>
            <a:off x="611560" y="404664"/>
            <a:ext cx="799288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9" b="3290"/>
          <a:stretch/>
        </p:blipFill>
        <p:spPr bwMode="auto">
          <a:xfrm>
            <a:off x="6463275" y="1340768"/>
            <a:ext cx="89627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64"/>
          <a:stretch/>
        </p:blipFill>
        <p:spPr bwMode="auto">
          <a:xfrm>
            <a:off x="1763688" y="1340769"/>
            <a:ext cx="100811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Работа в группах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1520" y="1844824"/>
            <a:ext cx="856895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3200" b="1" dirty="0" smtClean="0">
                <a:latin typeface="Bookman Old Style" pitchFamily="18" charset="0"/>
              </a:rPr>
              <a:t>Опорно-двигательная система человека (общая информация)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3200" dirty="0" smtClean="0">
                <a:latin typeface="Bookman Old Style" pitchFamily="18" charset="0"/>
              </a:rPr>
              <a:t>Это интересно! (интересные факты)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3200" b="1" dirty="0" smtClean="0">
                <a:latin typeface="Bookman Old Style" pitchFamily="18" charset="0"/>
              </a:rPr>
              <a:t>Хорошая осанка – залог здоровья! (упражнения)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3200" dirty="0" smtClean="0">
                <a:latin typeface="Bookman Old Style" pitchFamily="18" charset="0"/>
              </a:rPr>
              <a:t>Правила в рисунках и символах (значки с правилами)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endParaRPr lang="ru-RU" altLang="ru-RU" sz="2400" dirty="0" smtClean="0">
              <a:latin typeface="Bookman Old Style" pitchFamily="18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030" y="281938"/>
            <a:ext cx="1571066" cy="1418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1023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Правила работы в группах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79512" y="1700808"/>
            <a:ext cx="856895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2400" dirty="0" smtClean="0">
                <a:latin typeface="Bookman Old Style" pitchFamily="18" charset="0"/>
              </a:rPr>
              <a:t>Распределите роли (капитан, художник, редактор, выступающий, </a:t>
            </a:r>
            <a:r>
              <a:rPr lang="ru-RU" altLang="ru-RU" sz="2400" dirty="0" err="1" smtClean="0">
                <a:latin typeface="Bookman Old Style" pitchFamily="18" charset="0"/>
              </a:rPr>
              <a:t>таймингер</a:t>
            </a:r>
            <a:r>
              <a:rPr lang="ru-RU" altLang="ru-RU" sz="2400" dirty="0" smtClean="0">
                <a:latin typeface="Bookman Old Style" pitchFamily="18" charset="0"/>
              </a:rPr>
              <a:t> и </a:t>
            </a:r>
            <a:r>
              <a:rPr lang="ru-RU" altLang="ru-RU" sz="2400" dirty="0" err="1" smtClean="0">
                <a:latin typeface="Bookman Old Style" pitchFamily="18" charset="0"/>
              </a:rPr>
              <a:t>др</a:t>
            </a:r>
            <a:r>
              <a:rPr lang="ru-RU" altLang="ru-RU" sz="2400" dirty="0" smtClean="0">
                <a:latin typeface="Bookman Old Style" pitchFamily="18" charset="0"/>
              </a:rPr>
              <a:t>) </a:t>
            </a:r>
            <a:r>
              <a:rPr lang="ru-RU" altLang="ru-RU" sz="2400" dirty="0" smtClean="0">
                <a:solidFill>
                  <a:srgbClr val="FF0000"/>
                </a:solidFill>
                <a:latin typeface="Bookman Old Style" pitchFamily="18" charset="0"/>
              </a:rPr>
              <a:t>– 1 минута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2400" dirty="0" smtClean="0">
                <a:latin typeface="Bookman Old Style" pitchFamily="18" charset="0"/>
              </a:rPr>
              <a:t>Прочитайте задание </a:t>
            </a:r>
            <a:r>
              <a:rPr lang="ru-RU" altLang="ru-RU" sz="2400" dirty="0" smtClean="0">
                <a:solidFill>
                  <a:srgbClr val="FF0000"/>
                </a:solidFill>
                <a:latin typeface="Bookman Old Style" pitchFamily="18" charset="0"/>
              </a:rPr>
              <a:t>– 5 минут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2400" dirty="0" smtClean="0">
                <a:latin typeface="Bookman Old Style" pitchFamily="18" charset="0"/>
              </a:rPr>
              <a:t>Работа по теме (подбор и размещение материала, подготовка к выступлению) – </a:t>
            </a:r>
            <a:r>
              <a:rPr lang="ru-RU" altLang="ru-RU" sz="2400" dirty="0" smtClean="0">
                <a:solidFill>
                  <a:srgbClr val="FF0000"/>
                </a:solidFill>
                <a:latin typeface="Bookman Old Style" pitchFamily="18" charset="0"/>
              </a:rPr>
              <a:t>15 минут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2400" dirty="0" smtClean="0">
                <a:latin typeface="Bookman Old Style" pitchFamily="18" charset="0"/>
              </a:rPr>
              <a:t>Презентация проекта (коротко основная информация по теме, анализ выполнения работы, самооценка) - </a:t>
            </a:r>
            <a:r>
              <a:rPr lang="ru-RU" altLang="ru-RU" sz="2400" dirty="0" smtClean="0">
                <a:solidFill>
                  <a:srgbClr val="FF0000"/>
                </a:solidFill>
                <a:latin typeface="Bookman Old Style" pitchFamily="18" charset="0"/>
              </a:rPr>
              <a:t>3 минуты </a:t>
            </a:r>
            <a:endParaRPr lang="ru-RU" altLang="ru-RU" sz="2400" dirty="0" smtClean="0">
              <a:latin typeface="Bookman Old Style" pitchFamily="18" charset="0"/>
            </a:endParaRP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ru-RU" altLang="ru-RU" sz="2400" dirty="0" smtClean="0">
                <a:latin typeface="Bookman Old Style" pitchFamily="18" charset="0"/>
              </a:rPr>
              <a:t>Вопросы группе (2 вопроса) – </a:t>
            </a:r>
            <a:r>
              <a:rPr lang="ru-RU" altLang="ru-RU" sz="2400" dirty="0" smtClean="0">
                <a:solidFill>
                  <a:srgbClr val="FF0000"/>
                </a:solidFill>
                <a:latin typeface="Bookman Old Style" pitchFamily="18" charset="0"/>
              </a:rPr>
              <a:t>1 минута</a:t>
            </a:r>
          </a:p>
        </p:txBody>
      </p:sp>
    </p:spTree>
    <p:extLst>
      <p:ext uri="{BB962C8B-B14F-4D97-AF65-F5344CB8AC3E}">
        <p14:creationId xmlns:p14="http://schemas.microsoft.com/office/powerpoint/2010/main" val="85120369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Таймер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79512" y="1700808"/>
            <a:ext cx="85689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50000"/>
              </a:spcBef>
              <a:buAutoNum type="arabicPeriod"/>
            </a:pPr>
            <a:r>
              <a:rPr lang="ru-RU" altLang="ru-RU" sz="4400" dirty="0" smtClean="0">
                <a:solidFill>
                  <a:srgbClr val="0070C0"/>
                </a:solidFill>
                <a:latin typeface="Bookman Old Style" pitchFamily="18" charset="0"/>
              </a:rPr>
              <a:t>Распределение ролей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09" y="2924944"/>
            <a:ext cx="5308958" cy="153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53650"/>
      </p:ext>
    </p:extLst>
  </p:cSld>
  <p:clrMapOvr>
    <a:masterClrMapping/>
  </p:clrMapOvr>
  <p:transition advTm="6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Таймер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79512" y="1700808"/>
            <a:ext cx="85689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400" dirty="0" smtClean="0">
                <a:solidFill>
                  <a:srgbClr val="0070C0"/>
                </a:solidFill>
                <a:latin typeface="Bookman Old Style" pitchFamily="18" charset="0"/>
              </a:rPr>
              <a:t>2. Чтение задания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836574"/>
            <a:ext cx="5185812" cy="14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20682"/>
      </p:ext>
    </p:extLst>
  </p:cSld>
  <p:clrMapOvr>
    <a:masterClrMapping/>
  </p:clrMapOvr>
  <p:transition advTm="30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620713"/>
            <a:ext cx="7345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folHlink"/>
                </a:solidFill>
                <a:latin typeface="Bookman Old Style" pitchFamily="18" charset="0"/>
              </a:rPr>
              <a:t>Таймер</a:t>
            </a:r>
            <a:endParaRPr lang="ru-RU" altLang="ru-RU" sz="3200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20140" y="1667603"/>
            <a:ext cx="85689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400" dirty="0" smtClean="0">
                <a:solidFill>
                  <a:srgbClr val="0070C0"/>
                </a:solidFill>
                <a:latin typeface="Bookman Old Style" pitchFamily="18" charset="0"/>
              </a:rPr>
              <a:t>3. Работа по теме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90" y="2669701"/>
            <a:ext cx="5543997" cy="160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23653"/>
      </p:ext>
    </p:extLst>
  </p:cSld>
  <p:clrMapOvr>
    <a:masterClrMapping/>
  </p:clrMapOvr>
  <p:transition advTm="900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733</TotalTime>
  <Words>295</Words>
  <Application>Microsoft Office PowerPoint</Application>
  <PresentationFormat>Экран (4:3)</PresentationFormat>
  <Paragraphs>84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Студия</vt:lpstr>
      <vt:lpstr>Раздел Мы и наше здоровье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PC</cp:lastModifiedBy>
  <cp:revision>37</cp:revision>
  <dcterms:created xsi:type="dcterms:W3CDTF">2009-12-20T11:54:42Z</dcterms:created>
  <dcterms:modified xsi:type="dcterms:W3CDTF">2017-12-16T03:45:04Z</dcterms:modified>
</cp:coreProperties>
</file>